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Indicare il periodo di riferimento (es. il mese appena chiuso) e chi ha redatto il report. Mantenere lo stesso formato ogni mese: la direzione deve ritrovare le informazioni sempre nello stesso ordine.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Ogni azione deve avere un responsabile unico e una scadenza precisa. Le azioni derivano dalle decisioni prese, dai rischi e dai progetti in giallo o rosso. Nel report successivo questa tabella diventa il punto di partenza: fatto / non fatto / riprogrammato.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Chiudere indicando chi ha redatto il report e quando arriverà il prossimo. Inviare il deck ai partecipanti prima della riunione, così l'incontro si concentra su scostamenti e decisioni.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Massimo 3 punti chiave: cosa è successo, cosa va bene, cosa preoccupa. Il semaforo è la sintesi a colpo d'occhio: verde = in linea con il piano, giallo = da monitorare, rosso = serve un intervento. Le aree del semaforo si possono adattare (es. commerciale / economico / cassa / progetti).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Inserire i valori dal CRM o dal gestionale. Accanto a ogni numero è utile indicare il confronto con il mese precedente o con l'obiettivo (es. "12 — obiettivo 10"). Se un KPI non è disponibile, sostituirlo con uno misurabile: meglio pochi numeri affidabili che tanti numeri stimati.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Compilare la tabella con consuntivo, budget e scostamento (in euro o in percentuale, basta essere coerenti). Nel riquadro a destra incollare un grafico ricavi vs budget per mese, preso dal foglio di calcolo o da Power BI. Commentare a voce solo gli scostamenti rilevanti, non ogni riga.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Il saldo di cassa va letto insieme alle uscite previste: un saldo positivo con uscite importanti in arrivo può comunque essere un problema. Il DSO (Days Sales Outstanding) è il tempo medio di incasso dei crediti: se cresce, segnalarlo. Per lo scaduto indicare anche le azioni di recupero in corso.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Elencare solo i progetti rilevanti per la direzione (non l'intero portafoglio). Per ogni riga indicare lo stato semaforo, l'avanzamento percentuale e la prossima milestone con la scadenza. I progetti in rosso vanno ripresi nella slide rischi e criticità.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Indicare l'organico totale e i movimenti del mese (assunzioni e uscite). Per la formazione vale qualsiasi unità coerente: ore erogate, persone formate o corsi completati. Se ci sono posizioni aperte difficili da coprire, citarle qui e riprenderle fra i rischi se bloccano attività.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Riportare i 3-5 rischi principali, non un registro completo. Per ciascuno: descrizione breve, impatto (economico o operativo), probabilità e azione di mitigazione con responsabile. Se un rischio richiede una scelta della direzione, spostarlo nella slide delle decisioni richieste.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È la slide più importante del report: trasforma la riunione da informativa a decisionale. Per ogni decisione: contesto in una riga, opzioni valutate, raccomandazione e cosa succede se non si decide. Se non ci sono decisioni da prendere, dichiararlo esplicitamente: anche questa è un'informazione.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177FF"/>
                </a:solidFill>
                <a:latin typeface="Calibri"/>
              </a:rPr>
              <a:t>REPORT MENSILE DIREZIONE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423160"/>
            <a:ext cx="107899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 i="0">
                <a:solidFill>
                  <a:srgbClr val="191A1E"/>
                </a:solidFill>
                <a:latin typeface="Calibri"/>
              </a:rPr>
              <a:t>Report direzione  •  [MESE / PERIODO]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251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6C757D"/>
                </a:solidFill>
                <a:latin typeface="Calibri"/>
              </a:rPr>
              <a:t>Documento riservato alla direzione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1722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C757D"/>
                </a:solidFill>
                <a:latin typeface="Calibri"/>
              </a:rPr>
              <a:t>[NOME AZIENDA]  •  www.[dominio].it  •  [ANNO]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Prossimi passi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" y="1783080"/>
          <a:ext cx="104698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960"/>
                <a:gridCol w="3489960"/>
                <a:gridCol w="3489960"/>
              </a:tblGrid>
              <a:tr h="54864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Azione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Responsabile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Scadenza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[Azione 1 — derivata da una decisione o da un rischio]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[Nome]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[entro il 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[Azione 2]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[Nome]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[entro il 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[Azione 3]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[Nome]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[entro il 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[Azione 4]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[Nome]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[entro il 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Aprire il report del mese successivo verificando lo stato di queste azioni.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Calibri"/>
              </a:rPr>
              <a:t>Grazie.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383280"/>
            <a:ext cx="10515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[NOME AZIENDA]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Report a cura di: [NOME E RUOLO DI CHI REDIGE IL REPORT]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[email]  •  [telefono]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Prossimo report: [periodo successivo]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Executive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[Punto chiave 1 — il fatto più rilevante del mese, in una frase].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[Punto chiave 2 — un risultato positivo o un avanzamento concreto].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[Punto chiave 3 — il tema che richiede più attenzione dalla direzione].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457200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C757D"/>
                </a:solidFill>
                <a:latin typeface="Calibri"/>
              </a:rPr>
              <a:t>Semaforo del mese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5074920"/>
            <a:ext cx="256032" cy="256032"/>
          </a:xfrm>
          <a:prstGeom prst="ellipse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5020056"/>
            <a:ext cx="3017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Commerciale: [in linea / sopra obiettivo]</a:t>
            </a:r>
          </a:p>
        </p:txBody>
      </p:sp>
      <p:sp>
        <p:nvSpPr>
          <p:cNvPr id="8" name="Oval 7"/>
          <p:cNvSpPr/>
          <p:nvPr/>
        </p:nvSpPr>
        <p:spPr>
          <a:xfrm>
            <a:off x="4526280" y="5074920"/>
            <a:ext cx="256032" cy="256032"/>
          </a:xfrm>
          <a:prstGeom prst="ellipse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92040" y="5020056"/>
            <a:ext cx="3017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Economico: [da monitorare]</a:t>
            </a:r>
          </a:p>
        </p:txBody>
      </p:sp>
      <p:sp>
        <p:nvSpPr>
          <p:cNvPr id="10" name="Oval 9"/>
          <p:cNvSpPr/>
          <p:nvPr/>
        </p:nvSpPr>
        <p:spPr>
          <a:xfrm>
            <a:off x="8183879" y="5074920"/>
            <a:ext cx="256032" cy="256032"/>
          </a:xfrm>
          <a:prstGeom prst="ellipse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549639" y="5020056"/>
            <a:ext cx="3017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Cassa: [criticità da gestire]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56235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Assegnare a ogni area il colore coerente con i dati delle slide successive.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KPI commerciali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7802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802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02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Nuovi clienti nel mese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694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6694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…]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694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Pipeline commerciale aperta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5586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5586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5586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Ordini acquisiti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4478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4478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…]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478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Valore ordini del mese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Andamento economico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" y="1783080"/>
          <a:ext cx="576072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80"/>
                <a:gridCol w="1440180"/>
                <a:gridCol w="1440180"/>
                <a:gridCol w="1440180"/>
              </a:tblGrid>
              <a:tr h="548640"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Voce (€)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Consuntivo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Budget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Scostamento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Ricavi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Costi diretti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Margine lordo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Costi di struttura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EBITDA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949440" y="1783080"/>
            <a:ext cx="4389120" cy="329184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223760" y="2926080"/>
            <a:ext cx="3840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6C757D"/>
                </a:solidFill>
                <a:latin typeface="Calibri"/>
              </a:rPr>
              <a:t>[Segnaposto grafico: ricavi vs budget per mese]</a:t>
            </a:r>
          </a:p>
          <a:p>
            <a:pPr algn="ctr">
              <a:spcBef>
                <a:spcPts val="600"/>
              </a:spcBef>
            </a:pPr>
            <a:r>
              <a:rPr sz="1200" b="0" i="0">
                <a:solidFill>
                  <a:srgbClr val="6C757D"/>
                </a:solidFill>
                <a:latin typeface="Calibri"/>
              </a:rPr>
              <a:t>[Incollare il grafico da Excel o Power BI]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4864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Valori del mese o progressivi da inizio anno: indicare quale criterio si usa e mantenerlo costante.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Cassa e crediti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7802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802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…]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02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Saldo di cassa a fine mese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694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6694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 gg]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694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DSO — tempo medio di incasso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5586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5586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…]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5586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Crediti scaduti da incassare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4478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4478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…]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478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Uscite previste prossimo mese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Operations e progetti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" y="1783080"/>
          <a:ext cx="104698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7470"/>
                <a:gridCol w="2617470"/>
                <a:gridCol w="2617470"/>
                <a:gridCol w="2617470"/>
              </a:tblGrid>
              <a:tr h="54864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Progetto / attività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Stato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Avanzamento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Prossima milestone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[Progetto 1]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[Verde]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[%]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 — entro quando]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[Progetto 2]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[Giallo]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[%]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 — entro quando]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[Progetto 3]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[Rosso]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[%]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 — entro quando]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[Attività ricorrente]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[Verde]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[—]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[Nota sintetica]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5120640"/>
            <a:ext cx="256032" cy="256032"/>
          </a:xfrm>
          <a:prstGeom prst="ellipse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5065776"/>
            <a:ext cx="3017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Verde: in linea con il piano</a:t>
            </a:r>
          </a:p>
        </p:txBody>
      </p:sp>
      <p:sp>
        <p:nvSpPr>
          <p:cNvPr id="8" name="Oval 7"/>
          <p:cNvSpPr/>
          <p:nvPr/>
        </p:nvSpPr>
        <p:spPr>
          <a:xfrm>
            <a:off x="4526280" y="5120640"/>
            <a:ext cx="256032" cy="256032"/>
          </a:xfrm>
          <a:prstGeom prst="ellipse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92040" y="5065776"/>
            <a:ext cx="3017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Giallo: da monitorare</a:t>
            </a:r>
          </a:p>
        </p:txBody>
      </p:sp>
      <p:sp>
        <p:nvSpPr>
          <p:cNvPr id="10" name="Oval 9"/>
          <p:cNvSpPr/>
          <p:nvPr/>
        </p:nvSpPr>
        <p:spPr>
          <a:xfrm>
            <a:off x="8183879" y="5120640"/>
            <a:ext cx="256032" cy="256032"/>
          </a:xfrm>
          <a:prstGeom prst="ellipse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549639" y="5065776"/>
            <a:ext cx="3017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Rosso: serve un intervento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Persone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7802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802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02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Organico a fine mese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694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6694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694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Assunzioni nel mese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5586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5586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5586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Uscite nel mese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4478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4478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[N ore]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478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Formazione erogata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Rischi e criticità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[Rischio 1 — descrizione, impatto stimato e probabilità].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[Rischio 2 — descrizione, impatto stimato e probabilità].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[Criticità operativa in corso — cosa è successo e cosa si sta facendo].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[Mitigazione — azione avviata, responsabile e scadenza].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Per ogni rischio indicare sempre la mitigazione: un rischio senza azione è solo una preoccupazione.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Decisioni richieste alla direzione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1. [Decisione richiesta — contesto in una riga, opzioni sul tavolo, raccomandazione].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2. [Decisione richiesta — contesto in una riga, opzioni sul tavolo, raccomandazione].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3. [Decisione richiesta — contesto in una riga, opzioni sul tavolo, raccomandazione].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Per ogni punto esplicitare la raccomandazione di chi presenta: facilita la decisione e accorcia la riunione.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