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96596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0177FF"/>
                </a:solidFill>
                <a:latin typeface="Calibri"/>
              </a:rPr>
              <a:t>PRESENTAZIONE COMMERCIALE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423160"/>
            <a:ext cx="10789920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5000" b="1" i="0">
                <a:solidFill>
                  <a:srgbClr val="191A1E"/>
                </a:solidFill>
                <a:latin typeface="Calibri"/>
              </a:rPr>
              <a:t>[NOME AZIENDA]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25196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6C757D"/>
                </a:solidFill>
                <a:latin typeface="Calibri"/>
              </a:rPr>
              <a:t>[La promessa in una frase: il risultato che porti al cliente]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17220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6C757D"/>
                </a:solidFill>
                <a:latin typeface="Calibri"/>
              </a:rPr>
              <a:t>[NOME AZIENDA]  •  www.[dominio].it  •  [ANNO]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Il problema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8680" y="1691640"/>
            <a:ext cx="105156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[Qual è il problema concreto del tuo cliente target].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[Quanto costa oggi quel problema: tempo, denaro, rischio].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[Perché le soluzioni attuali non bastano].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La soluzione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8680" y="1691640"/>
            <a:ext cx="105156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[La tua soluzione in una frase semplice].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[Beneficio chiave 1].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[Beneficio chiave 2].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[Beneficio chiave 3].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Come funziona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8680" y="1691640"/>
            <a:ext cx="105156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1. [Primo passo per il cliente].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2. [Secondo passo].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3. [Terzo passo].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Risultato: [esito atteso, possibilmente quantificato].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Cosa offriamo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8680" y="1691640"/>
            <a:ext cx="105156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[Componente / modulo 1 dell'offerta].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[Componente / modulo 2].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[Componente / modulo 3].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[Servizi accessori: onboarding, formazione, assistenza].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Pacchetti e prezzi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68680" y="1783080"/>
          <a:ext cx="1046988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9960"/>
                <a:gridCol w="3489960"/>
                <a:gridCol w="3489960"/>
              </a:tblGrid>
              <a:tr h="548640"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Calibri"/>
                        </a:rPr>
                        <a:t>Pacchetto</a:t>
                      </a:r>
                    </a:p>
                  </a:txBody>
                  <a:tcPr anchor="ctr">
                    <a:solidFill>
                      <a:srgbClr val="0177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Calibri"/>
                        </a:rPr>
                        <a:t>Cosa include</a:t>
                      </a:r>
                    </a:p>
                  </a:txBody>
                  <a:tcPr anchor="ctr">
                    <a:solidFill>
                      <a:srgbClr val="0177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Calibri"/>
                        </a:rPr>
                        <a:t>Prezzo indicativo</a:t>
                      </a:r>
                    </a:p>
                  </a:txBody>
                  <a:tcPr anchor="ctr">
                    <a:solidFill>
                      <a:srgbClr val="0177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Starter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[Funzioni base]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[€ / mese]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Business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[Tutto Starter + …]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[€ / mese]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Enterprise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[Tutto Business + …]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[su misura]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68680" y="608076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6C757D"/>
                </a:solidFill>
                <a:latin typeface="Calibri"/>
              </a:rPr>
              <a:t>Prezzi indicativi a scopo illustrativo: personalizzare secondo il listino reale.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Perché fidarsi di noi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78027" y="2468880"/>
            <a:ext cx="2468880" cy="2011680"/>
          </a:xfrm>
          <a:prstGeom prst="rect">
            <a:avLst/>
          </a:prstGeom>
          <a:solidFill>
            <a:srgbClr val="F5F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78027" y="2743200"/>
            <a:ext cx="24688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 i="0">
                <a:solidFill>
                  <a:srgbClr val="0177FF"/>
                </a:solidFill>
                <a:latin typeface="Calibri"/>
              </a:rPr>
              <a:t>[2.000+]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8027" y="3703320"/>
            <a:ext cx="24688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6C757D"/>
                </a:solidFill>
                <a:latin typeface="Calibri"/>
              </a:rPr>
              <a:t>Clienti</a:t>
            </a:r>
          </a:p>
        </p:txBody>
      </p:sp>
      <p:sp>
        <p:nvSpPr>
          <p:cNvPr id="7" name="Rectangle 6"/>
          <p:cNvSpPr/>
          <p:nvPr/>
        </p:nvSpPr>
        <p:spPr>
          <a:xfrm>
            <a:off x="3466947" y="2468880"/>
            <a:ext cx="2468880" cy="2011680"/>
          </a:xfrm>
          <a:prstGeom prst="rect">
            <a:avLst/>
          </a:prstGeom>
          <a:solidFill>
            <a:srgbClr val="F5F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66947" y="2743200"/>
            <a:ext cx="24688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 i="0">
                <a:solidFill>
                  <a:srgbClr val="0177FF"/>
                </a:solidFill>
                <a:latin typeface="Calibri"/>
              </a:rPr>
              <a:t>[98%]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66947" y="3703320"/>
            <a:ext cx="24688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6C757D"/>
                </a:solidFill>
                <a:latin typeface="Calibri"/>
              </a:rPr>
              <a:t>Soddisfazione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55867" y="2468880"/>
            <a:ext cx="2468880" cy="2011680"/>
          </a:xfrm>
          <a:prstGeom prst="rect">
            <a:avLst/>
          </a:prstGeom>
          <a:solidFill>
            <a:srgbClr val="F5F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255867" y="2743200"/>
            <a:ext cx="24688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 i="0">
                <a:solidFill>
                  <a:srgbClr val="0177FF"/>
                </a:solidFill>
                <a:latin typeface="Calibri"/>
              </a:rPr>
              <a:t>[&lt;2h]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55867" y="3703320"/>
            <a:ext cx="24688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6C757D"/>
                </a:solidFill>
                <a:latin typeface="Calibri"/>
              </a:rPr>
              <a:t>Tempo di risposta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044787" y="2468880"/>
            <a:ext cx="2468880" cy="2011680"/>
          </a:xfrm>
          <a:prstGeom prst="rect">
            <a:avLst/>
          </a:prstGeom>
          <a:solidFill>
            <a:srgbClr val="F5F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044787" y="2743200"/>
            <a:ext cx="24688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 i="0">
                <a:solidFill>
                  <a:srgbClr val="0177FF"/>
                </a:solidFill>
                <a:latin typeface="Calibri"/>
              </a:rPr>
              <a:t>[15 anni]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44787" y="3703320"/>
            <a:ext cx="24688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6C757D"/>
                </a:solidFill>
                <a:latin typeface="Calibri"/>
              </a:rPr>
              <a:t>Esperienza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Il team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8680" y="1691640"/>
            <a:ext cx="105156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[Ruolo chiave 1] — [competenza / esperienza].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[Ruolo chiave 2] — [competenza / esperienza].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[Perché questo team è quello giusto per il cliente].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103120"/>
            <a:ext cx="10515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200" b="1" i="0">
                <a:solidFill>
                  <a:srgbClr val="FFFFFF"/>
                </a:solidFill>
                <a:latin typeface="Calibri"/>
              </a:rPr>
              <a:t>Prossimi passi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3383280"/>
            <a:ext cx="105156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2000" b="0" i="0">
                <a:solidFill>
                  <a:srgbClr val="FFFFFF"/>
                </a:solidFill>
                <a:latin typeface="Calibri"/>
              </a:rPr>
              <a:t>1. [Es. call conoscitiva / demo].</a:t>
            </a:r>
          </a:p>
          <a:p>
            <a:pPr algn="l">
              <a:spcAft>
                <a:spcPts val="800"/>
              </a:spcAft>
            </a:pPr>
            <a:r>
              <a:rPr sz="2000" b="0" i="0">
                <a:solidFill>
                  <a:srgbClr val="FFFFFF"/>
                </a:solidFill>
                <a:latin typeface="Calibri"/>
              </a:rPr>
              <a:t>2. [Es. analisi gratuita / proposta su misura].</a:t>
            </a:r>
          </a:p>
          <a:p>
            <a:pPr algn="l">
              <a:spcAft>
                <a:spcPts val="800"/>
              </a:spcAft>
            </a:pPr>
            <a:r>
              <a:rPr sz="2000" b="0" i="0">
                <a:solidFill>
                  <a:srgbClr val="FFFFFF"/>
                </a:solidFill>
                <a:latin typeface="Calibri"/>
              </a:rPr>
              <a:t>3. [Es. avvio progetto].</a:t>
            </a:r>
          </a:p>
          <a:p>
            <a:pPr algn="l">
              <a:spcAft>
                <a:spcPts val="800"/>
              </a:spcAft>
            </a:pPr>
            <a:r>
              <a:rPr sz="2000" b="0" i="0">
                <a:solidFill>
                  <a:srgbClr val="FFFFFF"/>
                </a:solidFill>
                <a:latin typeface="Calibri"/>
              </a:rPr>
              <a:t/>
            </a:r>
          </a:p>
          <a:p>
            <a:pPr algn="l">
              <a:spcAft>
                <a:spcPts val="800"/>
              </a:spcAft>
            </a:pPr>
            <a:r>
              <a:rPr sz="2000" b="0" i="0">
                <a:solidFill>
                  <a:srgbClr val="FFFFFF"/>
                </a:solidFill>
                <a:latin typeface="Calibri"/>
              </a:rPr>
              <a:t>[NOME REFERENTE]  •  [email]  •  [telefono]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