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Sostituire [NOME AZIENDA] con la ragione sociale. Il deck contiene quattro varianti di organigramma: scegliere quella più vicina alla propria struttura, personalizzarla e cancellare le altre slide. Caselle e linee sono shape e connettori nativi PowerPoint: tutto si modifica senza strumenti esterni.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Tenere questa slide durante la compilazione e cancellarla nella versione finale. Suggerimento: lavorare su una copia della slide modello scelta, così l'originale resta come riferimento se serve ripartire da zero o aggiungere un ramo.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Modello classico a tre livelli: direzione, responsabili di area, team. Adattare il numero di aree alla propria struttura duplicando o eliminando le colonne. Se un responsabile ha più di 4-5 collaboratori diretti, valutare un livello intermedio o una slide dedicata alla singola area.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Variante per chi ragiona per funzioni: amministrazione, commerciale, operations, IT. Sotto ogni responsabile sono indicati ruoli di esempio: sostituirli con quelli reali e aggiungere caselle duplicandole in verticale. Le quattro aree si possono rinominare o sostituire (es. HR, qualità, ricerca e sviluppo) mantenendo un colore per area.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Pensato per organici da 10 a 15 persone, dove i ruoli puri non esistono: una persona copre due o più funzioni. Nominare le caselle con tutte le aree presidiate (es. Amministrazione + HR) così le responsabilità restano esplicite. Quando un doppio ruolo diventa un collo di bottiglia, è il segnale per pianificare un'assunzione: usare la variante con ruoli vacanti della slide successiva.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Variante per pianificare le assunzioni: le posizioni aperte restano visibili nell'organigramma come caselle vuote tratteggiate, con l'indicazione di quando si prevede di coprirle. Le coperture ad interim si segnalano con il bordo tratteggiato colorato e il connettore tratteggiato. Utile in sede di budget per ragionare su organico futuro e priorità di ricerca del personale.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 legenda rende l'organigramma leggibile anche a chi non l'ha costruito: un colore per area, tratteggio per vacanti e interim, linee continue per i riporti gerarchici. Se si cambiano i colori, aggiornare prima questa slide e poi le caselle, così la convenzione resta coerente in tutto il deck.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Prima di condividere: eliminare la slide istruzioni e le varianti non utilizzate, verificare che non restino segnaposto fra parentesi quadre e datare il documento nelle proprietà del file. L'organigramma funziona se viene tenuto aggiornato: assegnare un responsabile della revisione periodica.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9659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177FF"/>
                </a:solidFill>
                <a:latin typeface="Calibri"/>
              </a:rPr>
              <a:t>ORGANIGRAMMA AZIENDALE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423160"/>
            <a:ext cx="1078992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191A1E"/>
                </a:solidFill>
                <a:latin typeface="Calibri"/>
              </a:rPr>
              <a:t>Organigramma  •  [NOME AZIENDA]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42519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6C757D"/>
                </a:solidFill>
                <a:latin typeface="Calibri"/>
              </a:rPr>
              <a:t>Modelli pronti da adattare: gerarchico, funzionale, PMI piccola e pianificazione assunzioni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617220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C757D"/>
                </a:solidFill>
                <a:latin typeface="Calibri"/>
              </a:rPr>
              <a:t>[NOME AZIENDA]  •  www.[dominio].it  •  [ANNO]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Come usare questi modelli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1051560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Le caselle e le linee sono shape e connettori nativi PowerPoint: si modificano direttamente, senza programmi esterni.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Aggiungere una persona: selezionare una casella esistente, duplicarla con Ctrl+D e trascinarla nella posizione corretta.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I connettori restano agganciati alle caselle: spostando una casella, la linea la segue. Per collegare una casella nuova, trascinare gli estremi del connettore sui punti di aggancio della shape.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Modificare i testi: clic sulla casella e digitare. Sostituire tutti i segnaposto fra [parentesi quadre] con nomi e ruoli reali.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Cambiare colore: tasto destro sulla casella, Formato forma, Riempimento. Usare un colore per area (vedi legenda in fondo al deck).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91A1E"/>
                </a:solidFill>
                <a:latin typeface="Calibri"/>
              </a:rPr>
              <a:t>•  Allineare in fretta: selezionare più caselle, poi Forma &gt; Allinea e Distribuisci orizzontalmente.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608076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Questa slide è un promemoria operativo: eliminarla prima di condividere l'organigramma definitivo.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Organigramma gerarchico — 3 livelli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818888" y="1554480"/>
            <a:ext cx="2560320" cy="777240"/>
          </a:xfrm>
          <a:prstGeom prst="roundRect">
            <a:avLst/>
          </a:prstGeom>
          <a:solidFill>
            <a:srgbClr val="19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Direzione generale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07008" y="2880360"/>
            <a:ext cx="2377440" cy="777240"/>
          </a:xfrm>
          <a:prstGeom prst="round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Resp. Amministrazione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cxnSp>
        <p:nvCxnSpPr>
          <p:cNvPr id="6" name="Connector 5"/>
          <p:cNvCxnSpPr>
            <a:stCxn id="4" idx="2"/>
            <a:endCxn id="5" idx="0"/>
          </p:cNvCxnSpPr>
          <p:nvPr/>
        </p:nvCxnSpPr>
        <p:spPr>
          <a:xfrm flipH="1">
            <a:off x="2395728" y="2331720"/>
            <a:ext cx="3703320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8978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8" name="Connector 7"/>
          <p:cNvCxnSpPr>
            <a:stCxn id="5" idx="2"/>
            <a:endCxn id="7" idx="0"/>
          </p:cNvCxnSpPr>
          <p:nvPr/>
        </p:nvCxnSpPr>
        <p:spPr>
          <a:xfrm flipH="1">
            <a:off x="143560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51002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0" name="Connector 9"/>
          <p:cNvCxnSpPr>
            <a:stCxn id="5" idx="2"/>
            <a:endCxn id="9" idx="0"/>
          </p:cNvCxnSpPr>
          <p:nvPr/>
        </p:nvCxnSpPr>
        <p:spPr>
          <a:xfrm>
            <a:off x="239572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910328" y="2880360"/>
            <a:ext cx="2377440" cy="777240"/>
          </a:xfrm>
          <a:prstGeom prst="round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Resp. Commerciale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cxnSp>
        <p:nvCxnSpPr>
          <p:cNvPr id="12" name="Connector 11"/>
          <p:cNvCxnSpPr>
            <a:stCxn id="4" idx="2"/>
            <a:endCxn id="11" idx="0"/>
          </p:cNvCxnSpPr>
          <p:nvPr/>
        </p:nvCxnSpPr>
        <p:spPr>
          <a:xfrm flipH="1">
            <a:off x="6099048" y="2331720"/>
            <a:ext cx="0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9310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0177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4" name="Connector 13"/>
          <p:cNvCxnSpPr>
            <a:stCxn id="11" idx="2"/>
            <a:endCxn id="13" idx="0"/>
          </p:cNvCxnSpPr>
          <p:nvPr/>
        </p:nvCxnSpPr>
        <p:spPr>
          <a:xfrm flipH="1">
            <a:off x="513892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621334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0177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6" name="Connector 15"/>
          <p:cNvCxnSpPr>
            <a:stCxn id="11" idx="2"/>
            <a:endCxn id="15" idx="0"/>
          </p:cNvCxnSpPr>
          <p:nvPr/>
        </p:nvCxnSpPr>
        <p:spPr>
          <a:xfrm>
            <a:off x="609904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604504" y="2880360"/>
            <a:ext cx="2377440" cy="777240"/>
          </a:xfrm>
          <a:prstGeom prst="round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Resp. Operations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cxnSp>
        <p:nvCxnSpPr>
          <p:cNvPr id="18" name="Connector 17"/>
          <p:cNvCxnSpPr>
            <a:stCxn id="4" idx="2"/>
            <a:endCxn id="17" idx="0"/>
          </p:cNvCxnSpPr>
          <p:nvPr/>
        </p:nvCxnSpPr>
        <p:spPr>
          <a:xfrm>
            <a:off x="6099048" y="2331720"/>
            <a:ext cx="3694176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987284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B453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0" name="Connector 19"/>
          <p:cNvCxnSpPr>
            <a:stCxn id="17" idx="2"/>
            <a:endCxn id="19" idx="0"/>
          </p:cNvCxnSpPr>
          <p:nvPr/>
        </p:nvCxnSpPr>
        <p:spPr>
          <a:xfrm flipH="1">
            <a:off x="8833104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907524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B453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[Ruolo team]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2" name="Connector 21"/>
          <p:cNvCxnSpPr>
            <a:stCxn id="17" idx="2"/>
            <a:endCxn id="21" idx="0"/>
          </p:cNvCxnSpPr>
          <p:nvPr/>
        </p:nvCxnSpPr>
        <p:spPr>
          <a:xfrm>
            <a:off x="9793224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68680" y="5806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Per aggiungere un'area o una persona, duplicare le caselle: i connettori seguono gli spostamenti.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Variante funzionale — per aree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818888" y="1463040"/>
            <a:ext cx="2560320" cy="640080"/>
          </a:xfrm>
          <a:prstGeom prst="roundRect">
            <a:avLst/>
          </a:prstGeom>
          <a:solidFill>
            <a:srgbClr val="19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Direzione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76656" y="2606040"/>
            <a:ext cx="2468880" cy="731520"/>
          </a:xfrm>
          <a:prstGeom prst="round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Amministrazione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[RESPONSABILE]</a:t>
            </a:r>
          </a:p>
        </p:txBody>
      </p:sp>
      <p:cxnSp>
        <p:nvCxnSpPr>
          <p:cNvPr id="6" name="Connector 5"/>
          <p:cNvCxnSpPr>
            <a:stCxn id="4" idx="2"/>
            <a:endCxn id="5" idx="0"/>
          </p:cNvCxnSpPr>
          <p:nvPr/>
        </p:nvCxnSpPr>
        <p:spPr>
          <a:xfrm flipH="1">
            <a:off x="1911096" y="2103120"/>
            <a:ext cx="4187952" cy="50292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676656" y="365760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[Contabilità]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8" name="Connector 7"/>
          <p:cNvCxnSpPr>
            <a:stCxn id="5" idx="2"/>
            <a:endCxn id="7" idx="0"/>
          </p:cNvCxnSpPr>
          <p:nvPr/>
        </p:nvCxnSpPr>
        <p:spPr>
          <a:xfrm flipH="1">
            <a:off x="1911096" y="333756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76656" y="466344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[Controllo di gestione]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0" name="Connector 9"/>
          <p:cNvCxnSpPr>
            <a:stCxn id="7" idx="2"/>
            <a:endCxn id="9" idx="0"/>
          </p:cNvCxnSpPr>
          <p:nvPr/>
        </p:nvCxnSpPr>
        <p:spPr>
          <a:xfrm flipH="1">
            <a:off x="1911096" y="434340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465576" y="2606040"/>
            <a:ext cx="2468880" cy="731520"/>
          </a:xfrm>
          <a:prstGeom prst="round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Commerciale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[RESPONSABILE]</a:t>
            </a:r>
          </a:p>
        </p:txBody>
      </p:sp>
      <p:cxnSp>
        <p:nvCxnSpPr>
          <p:cNvPr id="12" name="Connector 11"/>
          <p:cNvCxnSpPr>
            <a:stCxn id="4" idx="2"/>
            <a:endCxn id="11" idx="0"/>
          </p:cNvCxnSpPr>
          <p:nvPr/>
        </p:nvCxnSpPr>
        <p:spPr>
          <a:xfrm flipH="1">
            <a:off x="4700016" y="2103120"/>
            <a:ext cx="1399032" cy="50292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465576" y="365760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0177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[Vendite]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4" name="Connector 13"/>
          <p:cNvCxnSpPr>
            <a:stCxn id="11" idx="2"/>
            <a:endCxn id="13" idx="0"/>
          </p:cNvCxnSpPr>
          <p:nvPr/>
        </p:nvCxnSpPr>
        <p:spPr>
          <a:xfrm flipH="1">
            <a:off x="4700016" y="333756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3465576" y="466344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0177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[Marketing]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6" name="Connector 15"/>
          <p:cNvCxnSpPr>
            <a:stCxn id="13" idx="2"/>
            <a:endCxn id="15" idx="0"/>
          </p:cNvCxnSpPr>
          <p:nvPr/>
        </p:nvCxnSpPr>
        <p:spPr>
          <a:xfrm flipH="1">
            <a:off x="4700016" y="434340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254496" y="2606040"/>
            <a:ext cx="2468880" cy="731520"/>
          </a:xfrm>
          <a:prstGeom prst="round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Operations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[RESPONSABILE]</a:t>
            </a:r>
          </a:p>
        </p:txBody>
      </p:sp>
      <p:cxnSp>
        <p:nvCxnSpPr>
          <p:cNvPr id="18" name="Connector 17"/>
          <p:cNvCxnSpPr>
            <a:stCxn id="4" idx="2"/>
            <a:endCxn id="17" idx="0"/>
          </p:cNvCxnSpPr>
          <p:nvPr/>
        </p:nvCxnSpPr>
        <p:spPr>
          <a:xfrm>
            <a:off x="6099048" y="2103120"/>
            <a:ext cx="1389888" cy="50292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6254496" y="365760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B453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[Produzione / erogazione]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0" name="Connector 19"/>
          <p:cNvCxnSpPr>
            <a:stCxn id="17" idx="2"/>
            <a:endCxn id="19" idx="0"/>
          </p:cNvCxnSpPr>
          <p:nvPr/>
        </p:nvCxnSpPr>
        <p:spPr>
          <a:xfrm flipH="1">
            <a:off x="7488936" y="333756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6254496" y="466344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B453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[Logistica / acquisti]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2" name="Connector 21"/>
          <p:cNvCxnSpPr>
            <a:stCxn id="19" idx="2"/>
            <a:endCxn id="21" idx="0"/>
          </p:cNvCxnSpPr>
          <p:nvPr/>
        </p:nvCxnSpPr>
        <p:spPr>
          <a:xfrm flipH="1">
            <a:off x="7488936" y="434340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043416" y="2606040"/>
            <a:ext cx="2468880" cy="731520"/>
          </a:xfrm>
          <a:prstGeom prst="roundRect">
            <a:avLst/>
          </a:prstGeom>
          <a:solidFill>
            <a:srgbClr val="6D28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IT e sistemi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[RESPONSABILE]</a:t>
            </a:r>
          </a:p>
        </p:txBody>
      </p:sp>
      <p:cxnSp>
        <p:nvCxnSpPr>
          <p:cNvPr id="24" name="Connector 23"/>
          <p:cNvCxnSpPr>
            <a:stCxn id="4" idx="2"/>
            <a:endCxn id="23" idx="0"/>
          </p:cNvCxnSpPr>
          <p:nvPr/>
        </p:nvCxnSpPr>
        <p:spPr>
          <a:xfrm>
            <a:off x="6099048" y="2103120"/>
            <a:ext cx="4178808" cy="50292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9043416" y="365760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6D28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[Sistemi e infrastruttura]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6" name="Connector 25"/>
          <p:cNvCxnSpPr>
            <a:stCxn id="23" idx="2"/>
            <a:endCxn id="25" idx="0"/>
          </p:cNvCxnSpPr>
          <p:nvPr/>
        </p:nvCxnSpPr>
        <p:spPr>
          <a:xfrm flipH="1">
            <a:off x="10277856" y="333756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9043416" y="4663440"/>
            <a:ext cx="2468880" cy="68580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6D28D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[Applicazioni / dati]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28" name="Connector 27"/>
          <p:cNvCxnSpPr>
            <a:stCxn id="25" idx="2"/>
            <a:endCxn id="27" idx="0"/>
          </p:cNvCxnSpPr>
          <p:nvPr/>
        </p:nvCxnSpPr>
        <p:spPr>
          <a:xfrm flipH="1">
            <a:off x="10277856" y="4343400"/>
            <a:ext cx="0" cy="3200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68680" y="5806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Ogni colonna è un'area funzionale: aggiungere caselle in verticale per i ruoli, colonne per le aree.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Variante PMI piccola — ruoli multipli per persona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727448" y="1554480"/>
            <a:ext cx="2743200" cy="777240"/>
          </a:xfrm>
          <a:prstGeom prst="roundRect">
            <a:avLst/>
          </a:prstGeom>
          <a:solidFill>
            <a:srgbClr val="19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Titolare / Amministratore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932688" y="2926080"/>
            <a:ext cx="2926080" cy="868680"/>
          </a:xfrm>
          <a:prstGeom prst="round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Amministrazione + HR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— copre entrambi i ruoli]</a:t>
            </a:r>
          </a:p>
        </p:txBody>
      </p:sp>
      <p:cxnSp>
        <p:nvCxnSpPr>
          <p:cNvPr id="6" name="Connector 5"/>
          <p:cNvCxnSpPr>
            <a:stCxn id="4" idx="2"/>
            <a:endCxn id="5" idx="0"/>
          </p:cNvCxnSpPr>
          <p:nvPr/>
        </p:nvCxnSpPr>
        <p:spPr>
          <a:xfrm flipH="1">
            <a:off x="2395728" y="2331720"/>
            <a:ext cx="3703320" cy="59436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636008" y="2926080"/>
            <a:ext cx="2926080" cy="868680"/>
          </a:xfrm>
          <a:prstGeom prst="round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Commerciale + Marketing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— copre entrambi i ruoli]</a:t>
            </a:r>
          </a:p>
        </p:txBody>
      </p:sp>
      <p:cxnSp>
        <p:nvCxnSpPr>
          <p:cNvPr id="8" name="Connector 7"/>
          <p:cNvCxnSpPr>
            <a:stCxn id="4" idx="2"/>
            <a:endCxn id="7" idx="0"/>
          </p:cNvCxnSpPr>
          <p:nvPr/>
        </p:nvCxnSpPr>
        <p:spPr>
          <a:xfrm flipH="1">
            <a:off x="6099048" y="2331720"/>
            <a:ext cx="0" cy="59436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8330184" y="2926080"/>
            <a:ext cx="2926080" cy="868680"/>
          </a:xfrm>
          <a:prstGeom prst="round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Operations + IT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— copre entrambi i ruoli]</a:t>
            </a:r>
          </a:p>
        </p:txBody>
      </p:sp>
      <p:cxnSp>
        <p:nvCxnSpPr>
          <p:cNvPr id="10" name="Connector 9"/>
          <p:cNvCxnSpPr>
            <a:stCxn id="4" idx="2"/>
            <a:endCxn id="9" idx="0"/>
          </p:cNvCxnSpPr>
          <p:nvPr/>
        </p:nvCxnSpPr>
        <p:spPr>
          <a:xfrm>
            <a:off x="6099048" y="2331720"/>
            <a:ext cx="3694176" cy="59436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069848" y="4480560"/>
            <a:ext cx="2651760" cy="77724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Segreteria / back office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 — part-time]</a:t>
            </a:r>
          </a:p>
        </p:txBody>
      </p:sp>
      <p:cxnSp>
        <p:nvCxnSpPr>
          <p:cNvPr id="12" name="Connector 11"/>
          <p:cNvCxnSpPr>
            <a:stCxn id="5" idx="2"/>
            <a:endCxn id="11" idx="0"/>
          </p:cNvCxnSpPr>
          <p:nvPr/>
        </p:nvCxnSpPr>
        <p:spPr>
          <a:xfrm flipH="1">
            <a:off x="2395728" y="3794760"/>
            <a:ext cx="0" cy="68580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8467344" y="4480560"/>
            <a:ext cx="2651760" cy="77724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B453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Team operativo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[Elencare i nomi — 4-6 persone]</a:t>
            </a:r>
          </a:p>
        </p:txBody>
      </p:sp>
      <p:cxnSp>
        <p:nvCxnSpPr>
          <p:cNvPr id="14" name="Connector 13"/>
          <p:cNvCxnSpPr>
            <a:stCxn id="9" idx="2"/>
            <a:endCxn id="13" idx="0"/>
          </p:cNvCxnSpPr>
          <p:nvPr/>
        </p:nvCxnSpPr>
        <p:spPr>
          <a:xfrm flipH="1">
            <a:off x="9793224" y="3794760"/>
            <a:ext cx="0" cy="68580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68680" y="5806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In una PMI piccola una persona copre più funzioni: indicare nella casella tutte le aree presidiate.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Variante con ruoli vacanti — pianificare le assunzioni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818888" y="1554480"/>
            <a:ext cx="2560320" cy="777240"/>
          </a:xfrm>
          <a:prstGeom prst="roundRect">
            <a:avLst/>
          </a:prstGeom>
          <a:solidFill>
            <a:srgbClr val="19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Direzione generale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07008" y="2880360"/>
            <a:ext cx="2377440" cy="777240"/>
          </a:xfrm>
          <a:prstGeom prst="round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Resp. Amministrazione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10328" y="2880360"/>
            <a:ext cx="2377440" cy="777240"/>
          </a:xfrm>
          <a:prstGeom prst="round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Resp. Commerciale</a:t>
            </a:r>
          </a:p>
          <a:p>
            <a:pPr algn="ctr"/>
            <a:r>
              <a:rPr sz="1100">
                <a:solidFill>
                  <a:srgbClr val="FFFFFF"/>
                </a:solidFill>
                <a:latin typeface="Calibri"/>
              </a:rPr>
              <a:t>[NOME COGNOME]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04504" y="2880360"/>
            <a:ext cx="2377440" cy="7772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B91C1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300" b="1">
                <a:solidFill>
                  <a:srgbClr val="B91C1C"/>
                </a:solidFill>
                <a:latin typeface="Calibri"/>
              </a:rPr>
              <a:t>Resp. IT — [VACANTE]</a:t>
            </a:r>
          </a:p>
          <a:p>
            <a:pPr algn="ctr"/>
            <a:r>
              <a:rPr sz="1100">
                <a:solidFill>
                  <a:srgbClr val="B91C1C"/>
                </a:solidFill>
                <a:latin typeface="Calibri"/>
              </a:rPr>
              <a:t>[Assunzione da pianificare]</a:t>
            </a:r>
          </a:p>
        </p:txBody>
      </p:sp>
      <p:cxnSp>
        <p:nvCxnSpPr>
          <p:cNvPr id="8" name="Connector 7"/>
          <p:cNvCxnSpPr>
            <a:stCxn id="4" idx="2"/>
            <a:endCxn id="5" idx="0"/>
          </p:cNvCxnSpPr>
          <p:nvPr/>
        </p:nvCxnSpPr>
        <p:spPr>
          <a:xfrm flipH="1">
            <a:off x="2395728" y="2331720"/>
            <a:ext cx="3703320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>
            <a:stCxn id="4" idx="2"/>
            <a:endCxn id="6" idx="0"/>
          </p:cNvCxnSpPr>
          <p:nvPr/>
        </p:nvCxnSpPr>
        <p:spPr>
          <a:xfrm flipH="1">
            <a:off x="6099048" y="2331720"/>
            <a:ext cx="0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>
            <a:stCxn id="4" idx="2"/>
            <a:endCxn id="7" idx="0"/>
          </p:cNvCxnSpPr>
          <p:nvPr/>
        </p:nvCxnSpPr>
        <p:spPr>
          <a:xfrm>
            <a:off x="6099048" y="2331720"/>
            <a:ext cx="3694176" cy="54864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154990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[Contabilità]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cxnSp>
        <p:nvCxnSpPr>
          <p:cNvPr id="12" name="Connector 11"/>
          <p:cNvCxnSpPr>
            <a:stCxn id="5" idx="2"/>
            <a:endCxn id="11" idx="0"/>
          </p:cNvCxnSpPr>
          <p:nvPr/>
        </p:nvCxnSpPr>
        <p:spPr>
          <a:xfrm flipH="1">
            <a:off x="2395728" y="3657600"/>
            <a:ext cx="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93108" y="4297680"/>
            <a:ext cx="1691640" cy="7315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0177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[Venditore]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3348" y="4297680"/>
            <a:ext cx="1691640" cy="73152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B91C1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B91C1C"/>
                </a:solidFill>
                <a:latin typeface="Calibri"/>
              </a:rPr>
              <a:t>Venditore</a:t>
            </a:r>
          </a:p>
          <a:p>
            <a:pPr algn="ctr"/>
            <a:r>
              <a:rPr sz="1000">
                <a:solidFill>
                  <a:srgbClr val="B91C1C"/>
                </a:solidFill>
                <a:latin typeface="Calibri"/>
              </a:rPr>
              <a:t>[VACANTE]</a:t>
            </a:r>
          </a:p>
        </p:txBody>
      </p:sp>
      <p:cxnSp>
        <p:nvCxnSpPr>
          <p:cNvPr id="15" name="Connector 14"/>
          <p:cNvCxnSpPr>
            <a:stCxn id="6" idx="2"/>
            <a:endCxn id="13" idx="0"/>
          </p:cNvCxnSpPr>
          <p:nvPr/>
        </p:nvCxnSpPr>
        <p:spPr>
          <a:xfrm flipH="1">
            <a:off x="513892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>
            <a:stCxn id="6" idx="2"/>
            <a:endCxn id="14" idx="0"/>
          </p:cNvCxnSpPr>
          <p:nvPr/>
        </p:nvCxnSpPr>
        <p:spPr>
          <a:xfrm>
            <a:off x="6099048" y="3657600"/>
            <a:ext cx="960120" cy="640080"/>
          </a:xfrm>
          <a:prstGeom prst="bentConnector3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695944" y="4297680"/>
            <a:ext cx="2194560" cy="82296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6D28D9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200" b="1">
                <a:solidFill>
                  <a:srgbClr val="191A1E"/>
                </a:solidFill>
                <a:latin typeface="Calibri"/>
              </a:rPr>
              <a:t>Sistemista (interim)</a:t>
            </a:r>
          </a:p>
          <a:p>
            <a:pPr algn="ctr"/>
            <a:r>
              <a:rPr sz="1000">
                <a:solidFill>
                  <a:srgbClr val="191A1E"/>
                </a:solidFill>
                <a:latin typeface="Calibri"/>
              </a:rPr>
              <a:t>[NOME — copertura temporanea]</a:t>
            </a:r>
          </a:p>
        </p:txBody>
      </p:sp>
      <p:cxnSp>
        <p:nvCxnSpPr>
          <p:cNvPr id="18" name="Connector 17"/>
          <p:cNvCxnSpPr>
            <a:stCxn id="7" idx="2"/>
            <a:endCxn id="17" idx="0"/>
          </p:cNvCxnSpPr>
          <p:nvPr/>
        </p:nvCxnSpPr>
        <p:spPr>
          <a:xfrm flipH="1">
            <a:off x="9793224" y="3657600"/>
            <a:ext cx="0" cy="640080"/>
          </a:xfrm>
          <a:prstGeom prst="bentConnector3">
            <a:avLst/>
          </a:prstGeom>
          <a:ln w="19050">
            <a:solidFill>
              <a:srgbClr val="6C757D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68680" y="5806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Caselle bianche con bordo rosso tratteggiato = posizioni aperte; tratteggio colorato = incarico ad interim.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106070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91A1E"/>
                </a:solidFill>
                <a:latin typeface="Calibri"/>
              </a:rPr>
              <a:t>Legenda e convenzioni</a:t>
            </a:r>
          </a:p>
        </p:txBody>
      </p:sp>
      <p:sp>
        <p:nvSpPr>
          <p:cNvPr id="3" name="Rectangle 2"/>
          <p:cNvSpPr/>
          <p:nvPr/>
        </p:nvSpPr>
        <p:spPr>
          <a:xfrm>
            <a:off x="868680" y="1280160"/>
            <a:ext cx="1097280" cy="54864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691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91A1E"/>
                </a:solidFill>
                <a:latin typeface="Calibri"/>
              </a:rPr>
              <a:t>Colori per area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2240280"/>
            <a:ext cx="502920" cy="347472"/>
          </a:xfrm>
          <a:prstGeom prst="roundRect">
            <a:avLst/>
          </a:prstGeom>
          <a:solidFill>
            <a:srgbClr val="19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554480" y="2258568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91A1E"/>
                </a:solidFill>
                <a:latin typeface="Calibri"/>
              </a:rPr>
              <a:t>Direzione generale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68680" y="2807208"/>
            <a:ext cx="502920" cy="347472"/>
          </a:xfrm>
          <a:prstGeom prst="roundRect">
            <a:avLst/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554480" y="2825496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91A1E"/>
                </a:solidFill>
                <a:latin typeface="Calibri"/>
              </a:rPr>
              <a:t>Amministrazione e finanza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68680" y="3374136"/>
            <a:ext cx="502920" cy="347472"/>
          </a:xfrm>
          <a:prstGeom prst="round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554480" y="3392424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91A1E"/>
                </a:solidFill>
                <a:latin typeface="Calibri"/>
              </a:rPr>
              <a:t>Commerciale e marketing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8680" y="3941064"/>
            <a:ext cx="502920" cy="347472"/>
          </a:xfrm>
          <a:prstGeom prst="roundRect">
            <a:avLst/>
          </a:prstGeom>
          <a:solidFill>
            <a:srgbClr val="B453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54480" y="3959352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91A1E"/>
                </a:solidFill>
                <a:latin typeface="Calibri"/>
              </a:rPr>
              <a:t>Operations / produzione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" y="4507992"/>
            <a:ext cx="502920" cy="347472"/>
          </a:xfrm>
          <a:prstGeom prst="roundRect">
            <a:avLst/>
          </a:prstGeom>
          <a:solidFill>
            <a:srgbClr val="6D28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54480" y="4526279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191A1E"/>
                </a:solidFill>
                <a:latin typeface="Calibri"/>
              </a:rPr>
              <a:t>IT e sistemi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691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91A1E"/>
                </a:solidFill>
                <a:latin typeface="Calibri"/>
              </a:rPr>
              <a:t>Convenzioni grafiche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2240280"/>
            <a:ext cx="1554480" cy="50292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B91C1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100" b="1">
                <a:solidFill>
                  <a:srgbClr val="B91C1C"/>
                </a:solidFill>
                <a:latin typeface="Calibri"/>
              </a:rPr>
              <a:t>[VACANTE]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83879" y="228600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Ruolo vacante: assunzione da pianificare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3063240"/>
            <a:ext cx="1554480" cy="502920"/>
          </a:xfrm>
          <a:prstGeom prst="roundRect">
            <a:avLst/>
          </a:prstGeom>
          <a:solidFill>
            <a:srgbClr val="F5F8FF"/>
          </a:solidFill>
          <a:ln w="19050">
            <a:solidFill>
              <a:srgbClr val="6C757D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/>
            <a:r>
              <a:rPr sz="1100" b="1">
                <a:solidFill>
                  <a:srgbClr val="191A1E"/>
                </a:solidFill>
                <a:latin typeface="Calibri"/>
              </a:rPr>
              <a:t>(interim)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83879" y="310896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Tratteggio: incarico ad interim o temporaneo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6400800" y="4114800"/>
            <a:ext cx="1554479" cy="0"/>
          </a:xfrm>
          <a:prstGeom prst="line">
            <a:avLst/>
          </a:prstGeom>
          <a:ln w="19050">
            <a:solidFill>
              <a:srgbClr val="6C757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183879" y="3904487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Linea continua: dipendenza gerarchica diretta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6400800" y="4892040"/>
            <a:ext cx="1554479" cy="0"/>
          </a:xfrm>
          <a:prstGeom prst="line">
            <a:avLst/>
          </a:prstGeom>
          <a:ln w="19050">
            <a:solidFill>
              <a:srgbClr val="6C757D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183879" y="4681728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191A1E"/>
                </a:solidFill>
                <a:latin typeface="Calibri"/>
              </a:rPr>
              <a:t>Linea tratteggiata: riporto funzionale o temporaneo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8064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C757D"/>
                </a:solidFill>
                <a:latin typeface="Calibri"/>
              </a:rPr>
              <a:t>Adattare colori e convenzioni alla propria struttura e mantenerli identici su tutte le slide.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640080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C757D"/>
                </a:solidFill>
                <a:latin typeface="Calibri"/>
              </a:rPr>
              <a:t>[NOME AZIENDA]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7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FFFFF"/>
                </a:solidFill>
                <a:latin typeface="Calibri"/>
              </a:rPr>
              <a:t>Organigramma pronto.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3383280"/>
            <a:ext cx="10515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Scegliere la variante più adatta, duplicare le shape e sostituire i segnaposto.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Aggiornare l'organigramma a ogni ingresso, uscita o cambio di ruolo.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Condividerlo con il team: chi fa cosa deve essere chiaro a tutti.</a:t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/>
            </a:r>
          </a:p>
          <a:p>
            <a:pPr algn="l">
              <a:spcAft>
                <a:spcPts val="800"/>
              </a:spcAft>
            </a:pPr>
            <a:r>
              <a:rPr sz="2000" b="0" i="0">
                <a:solidFill>
                  <a:srgbClr val="FFFFFF"/>
                </a:solidFill>
                <a:latin typeface="Calibri"/>
              </a:rPr>
              <a:t>[NOME AZIENDA]  •  [email]  •  www.[dominio].it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