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19659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0177FF"/>
                </a:solidFill>
                <a:latin typeface="Calibri"/>
              </a:rPr>
              <a:t>BUSINESS PLAN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423160"/>
            <a:ext cx="1078992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000" b="1" i="0">
                <a:solidFill>
                  <a:srgbClr val="191A1E"/>
                </a:solidFill>
                <a:latin typeface="Calibri"/>
              </a:rPr>
              <a:t>[NOME AZIENDA / PROGETTO]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425196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6C757D"/>
                </a:solidFill>
                <a:latin typeface="Calibri"/>
              </a:rPr>
              <a:t>Piano industriale [ANNO]-[ANNO+2]  •  documento riservato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17220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C757D"/>
                </a:solidFill>
                <a:latin typeface="Calibri"/>
              </a:rPr>
              <a:t>[NOME AZIENDA]  •  www.[dominio].it  •  [ANNO]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Go-to-market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Canali di acquisizione: [diretto, partner, digital, …].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Strategia di pricing: [posizionamento].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Piano commerciale e marketing: [sintesi].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Piano operativo e milestone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68680" y="1783080"/>
          <a:ext cx="1046988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9960"/>
                <a:gridCol w="3489960"/>
                <a:gridCol w="3489960"/>
              </a:tblGrid>
              <a:tr h="548640"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Periodo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Obiettivo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KPI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[Trim. 1]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[Milestone]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[Indicatore]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[Trim. 2]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[Milestone]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[Indicatore]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[Anno 2]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[Milestone]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[Indicatore]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[Anno 3]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[Milestone]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[Indicatore]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Il team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[Founder / ruolo] — [esperienza].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[Ruolo chiave] — [esperienza].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[Advisor / partner] — [valore aggiunto].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2286000"/>
            <a:ext cx="36576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611880"/>
            <a:ext cx="105156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Numeri e richiesta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Proiezioni economico-finanziarie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68680" y="1783080"/>
          <a:ext cx="1046988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7470"/>
                <a:gridCol w="2617470"/>
                <a:gridCol w="2617470"/>
                <a:gridCol w="2617470"/>
              </a:tblGrid>
              <a:tr h="548640"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Voce (€)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Anno 1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Anno 2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Anno 3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Ricavi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Costi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EBITDA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Cash flow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[…]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68680" y="60807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C757D"/>
                </a:solidFill>
                <a:latin typeface="Calibri"/>
              </a:rPr>
              <a:t>Proiezioni indicative da sostituire con il modello economico reale (foglio di calcolo a parte).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210312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1" i="0">
                <a:solidFill>
                  <a:srgbClr val="FFFFFF"/>
                </a:solidFill>
                <a:latin typeface="Calibri"/>
              </a:rPr>
              <a:t>La richiesta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383280"/>
            <a:ext cx="10515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Investimento / finanziamento richiesto: [€ importo].</a:t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Destinazione: [a cosa servono le risorse].</a:t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Ritorno atteso: [milestone / break-even / exit].</a:t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/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[NOME REFERENTE]  •  [email]  •  [telefono]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Executive summary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[Cosa fa l'azienda/progetto in 2-3 righe].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[Il bisogno di mercato che intercetta].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[La richiesta: investimento / finanziamento e a cosa serve].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[Risultato atteso a 3 anni].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2286000"/>
            <a:ext cx="36576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611880"/>
            <a:ext cx="105156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Mercato e opportunità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Il problema / bisogno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[Descrizione del bisogno di mercato].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[Dati a supporto: dimensione, trend, fonti].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[Perché ora è il momento giusto].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La soluzione / offerta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[Prodotto o servizio offerto].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[Proposta di valore unica].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[Vantaggio competitivo difendibile].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Dimensione del mercato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07248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07248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[€ TAM]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7248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Mercato totale</a:t>
            </a:r>
          </a:p>
        </p:txBody>
      </p:sp>
      <p:sp>
        <p:nvSpPr>
          <p:cNvPr id="7" name="Rectangle 6"/>
          <p:cNvSpPr/>
          <p:nvPr/>
        </p:nvSpPr>
        <p:spPr>
          <a:xfrm>
            <a:off x="486140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86140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[€ SAM]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6140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Mercato servibile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5032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65032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[€ SOM]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5032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Mercato ottenibile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Analisi competitiva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[Competitor 1] — punti di forza / debolezza.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[Competitor 2] — punti di forza / debolezza.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Il nostro posizionamento: [come ci differenziamo].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2286000"/>
            <a:ext cx="36576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611880"/>
            <a:ext cx="105156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Modello e operatività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Modello di business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Come generiamo ricavi: [vendita / abbonamento / licenza / servizi].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Struttura dei costi principali: [voci di costo].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Marginalità attesa: [%].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